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75" r:id="rId12"/>
    <p:sldId id="266" r:id="rId13"/>
    <p:sldId id="267" r:id="rId14"/>
    <p:sldId id="268" r:id="rId15"/>
    <p:sldId id="269" r:id="rId16"/>
    <p:sldId id="270" r:id="rId17"/>
    <p:sldId id="271" r:id="rId18"/>
    <p:sldId id="272" r:id="rId19"/>
    <p:sldId id="273" r:id="rId20"/>
    <p:sldId id="274"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jtcLX4oRvG//Xs0k8MSFVH4TAhi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ãicol_ peñã" initials="" lastIdx="4"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commentAuthors" Target="commentAuthors.xml"/><Relationship Id="rId30"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3-05-25T16:51:42.175" idx="1">
    <p:pos x="6000" y="0"/>
    <p:text>Ndnfkg</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x5W3doc"/>
      </p:ext>
    </p:extLst>
  </p:cm>
  <p:cm authorId="0" dt="2023-05-25T16:51:50.833" idx="2">
    <p:pos x="6000" y="100"/>
    <p:text>Jrfjjg</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x4CEo1U"/>
      </p:ext>
    </p:extLst>
  </p:cm>
  <p:cm authorId="0" dt="2023-05-25T16:51:46.211" idx="3">
    <p:pos x="6000" y="100"/>
    <p:text>_Marked as resolved_</p:text>
    <p:extLst>
      <p:ext uri="{C676402C-5697-4E1C-873F-D02D1690AC5C}">
        <p15:threadingInfo xmlns:p15="http://schemas.microsoft.com/office/powerpoint/2012/main" timeZoneBias="0">
          <p15:parentCm authorId="0" idx="2"/>
        </p15:threadingInfo>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x5W3dog"/>
      </p:ext>
    </p:extLst>
  </p:cm>
  <p:cm authorId="0" dt="2023-05-25T16:51:50.833" idx="4">
    <p:pos x="6000" y="100"/>
    <p:text>_Re-opened_</p:text>
    <p:extLst>
      <p:ext uri="{C676402C-5697-4E1C-873F-D02D1690AC5C}">
        <p15:threadingInfo xmlns:p15="http://schemas.microsoft.com/office/powerpoint/2012/main" timeZoneBias="0">
          <p15:parentCm authorId="0" idx="2"/>
        </p15:threadingInfo>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x5W3dok"/>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jpg>
</file>

<file path=ppt/media/image22.jpg>
</file>

<file path=ppt/media/image3.png>
</file>

<file path=ppt/media/image4.png>
</file>

<file path=ppt/media/image5.pn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9" name="Google Shape;4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 name="Google Shape;10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49f789c6c7_0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49f789c6c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4a01817585_0_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4a0181758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4a01817585_0_1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4a01817585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4a01817585_0_1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4a0181758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6d1dd233bba66f0b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6d1dd233bba66f0b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d1dd233bba66f0b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d1dd233bba66f0b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d1dd233bba66f0b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d1dd233bba66f0b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4" name="Google Shape;164;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7" name="Google Shape;57;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98f64ea0c00eb79_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98f64ea0c00eb79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98f64ea0c00eb79_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98f64ea0c00eb79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4" name="Google Shape;74;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 name="Google Shape;8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 name="Google Shape;8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ítulo y objetos">
  <p:cSld name="Título y objetos">
    <p:spTree>
      <p:nvGrpSpPr>
        <p:cNvPr id="1" name="Shape 11"/>
        <p:cNvGrpSpPr/>
        <p:nvPr/>
      </p:nvGrpSpPr>
      <p:grpSpPr>
        <a:xfrm>
          <a:off x="0" y="0"/>
          <a:ext cx="0" cy="0"/>
          <a:chOff x="0" y="0"/>
          <a:chExt cx="0" cy="0"/>
        </a:xfrm>
      </p:grpSpPr>
      <p:pic>
        <p:nvPicPr>
          <p:cNvPr id="12" name="Google Shape;12;p12" descr="portada.png"/>
          <p:cNvPicPr preferRelativeResize="0"/>
          <p:nvPr/>
        </p:nvPicPr>
        <p:blipFill rotWithShape="1">
          <a:blip r:embed="rId2">
            <a:alphaModFix/>
          </a:blip>
          <a:srcRect/>
          <a:stretch/>
        </p:blipFill>
        <p:spPr>
          <a:xfrm>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3"/>
        <p:cNvGrpSpPr/>
        <p:nvPr/>
      </p:nvGrpSpPr>
      <p:grpSpPr>
        <a:xfrm>
          <a:off x="0" y="0"/>
          <a:ext cx="0" cy="0"/>
          <a:chOff x="0" y="0"/>
          <a:chExt cx="0" cy="0"/>
        </a:xfrm>
      </p:grpSpPr>
      <p:pic>
        <p:nvPicPr>
          <p:cNvPr id="14" name="Google Shape;14;p13" descr="cierre.png"/>
          <p:cNvPicPr preferRelativeResize="0"/>
          <p:nvPr/>
        </p:nvPicPr>
        <p:blipFill rotWithShape="1">
          <a:blip r:embed="rId2">
            <a:alphaModFix/>
          </a:blip>
          <a:srcRect/>
          <a:stretch/>
        </p:blipFill>
        <p:spPr>
          <a:xfrm>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apositiva de título">
  <p:cSld name="Diapositiva de título">
    <p:spTree>
      <p:nvGrpSpPr>
        <p:cNvPr id="1" name="Shape 15"/>
        <p:cNvGrpSpPr/>
        <p:nvPr/>
      </p:nvGrpSpPr>
      <p:grpSpPr>
        <a:xfrm>
          <a:off x="0" y="0"/>
          <a:ext cx="0" cy="0"/>
          <a:chOff x="0" y="0"/>
          <a:chExt cx="0" cy="0"/>
        </a:xfrm>
      </p:grpSpPr>
      <p:pic>
        <p:nvPicPr>
          <p:cNvPr id="16" name="Google Shape;16;p14" descr="portada-gobierno.png"/>
          <p:cNvPicPr preferRelativeResize="0"/>
          <p:nvPr/>
        </p:nvPicPr>
        <p:blipFill rotWithShape="1">
          <a:blip r:embed="rId2">
            <a:alphaModFix/>
          </a:blip>
          <a:srcRect/>
          <a:stretch/>
        </p:blipFill>
        <p:spPr>
          <a:xfrm>
            <a:off x="0" y="0"/>
            <a:ext cx="9144000" cy="51435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ación">
  <p:cSld name="Comparación">
    <p:spTree>
      <p:nvGrpSpPr>
        <p:cNvPr id="1" name="Shape 17"/>
        <p:cNvGrpSpPr/>
        <p:nvPr/>
      </p:nvGrpSpPr>
      <p:grpSpPr>
        <a:xfrm>
          <a:off x="0" y="0"/>
          <a:ext cx="0" cy="0"/>
          <a:chOff x="0" y="0"/>
          <a:chExt cx="0" cy="0"/>
        </a:xfrm>
      </p:grpSpPr>
      <p:pic>
        <p:nvPicPr>
          <p:cNvPr id="18" name="Google Shape;18;p15" descr="interna-con-franja.png"/>
          <p:cNvPicPr preferRelativeResize="0"/>
          <p:nvPr/>
        </p:nvPicPr>
        <p:blipFill rotWithShape="1">
          <a:blip r:embed="rId2">
            <a:alphaModFix/>
          </a:blip>
          <a:srcRect/>
          <a:stretch/>
        </p:blipFill>
        <p:spPr>
          <a:xfrm>
            <a:off x="0" y="0"/>
            <a:ext cx="9144000" cy="51435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ólo el título">
  <p:cSld name="Sólo el título">
    <p:spTree>
      <p:nvGrpSpPr>
        <p:cNvPr id="1" name="Shape 19"/>
        <p:cNvGrpSpPr/>
        <p:nvPr/>
      </p:nvGrpSpPr>
      <p:grpSpPr>
        <a:xfrm>
          <a:off x="0" y="0"/>
          <a:ext cx="0" cy="0"/>
          <a:chOff x="0" y="0"/>
          <a:chExt cx="0" cy="0"/>
        </a:xfrm>
      </p:grpSpPr>
      <p:pic>
        <p:nvPicPr>
          <p:cNvPr id="20" name="Google Shape;20;p16" descr="interna-naranja.png"/>
          <p:cNvPicPr preferRelativeResize="0"/>
          <p:nvPr/>
        </p:nvPicPr>
        <p:blipFill rotWithShape="1">
          <a:blip r:embed="rId2">
            <a:alphaModFix/>
          </a:blip>
          <a:srcRect/>
          <a:stretch/>
        </p:blipFill>
        <p:spPr>
          <a:xfrm>
            <a:off x="0" y="0"/>
            <a:ext cx="9144000" cy="5143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21"/>
        <p:cNvGrpSpPr/>
        <p:nvPr/>
      </p:nvGrpSpPr>
      <p:grpSpPr>
        <a:xfrm>
          <a:off x="0" y="0"/>
          <a:ext cx="0" cy="0"/>
          <a:chOff x="0" y="0"/>
          <a:chExt cx="0" cy="0"/>
        </a:xfrm>
      </p:grpSpPr>
      <p:sp>
        <p:nvSpPr>
          <p:cNvPr id="22" name="Google Shape;22;p17"/>
          <p:cNvSpPr txBox="1">
            <a:spLocks noGrp="1"/>
          </p:cNvSpPr>
          <p:nvPr>
            <p:ph type="title"/>
          </p:nvPr>
        </p:nvSpPr>
        <p:spPr>
          <a:xfrm>
            <a:off x="457201" y="204787"/>
            <a:ext cx="3008313" cy="8715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body" idx="1"/>
          </p:nvPr>
        </p:nvSpPr>
        <p:spPr>
          <a:xfrm>
            <a:off x="3575050" y="204788"/>
            <a:ext cx="5111750" cy="4389835"/>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24" name="Google Shape;24;p17"/>
          <p:cNvSpPr txBox="1">
            <a:spLocks noGrp="1"/>
          </p:cNvSpPr>
          <p:nvPr>
            <p:ph type="body" idx="2"/>
          </p:nvPr>
        </p:nvSpPr>
        <p:spPr>
          <a:xfrm>
            <a:off x="457201" y="1076326"/>
            <a:ext cx="3008313" cy="3518297"/>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25" name="Google Shape;25;p17"/>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7"/>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7"/>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28"/>
        <p:cNvGrpSpPr/>
        <p:nvPr/>
      </p:nvGrpSpPr>
      <p:grpSpPr>
        <a:xfrm>
          <a:off x="0" y="0"/>
          <a:ext cx="0" cy="0"/>
          <a:chOff x="0" y="0"/>
          <a:chExt cx="0" cy="0"/>
        </a:xfrm>
      </p:grpSpPr>
      <p:sp>
        <p:nvSpPr>
          <p:cNvPr id="29" name="Google Shape;29;p18"/>
          <p:cNvSpPr txBox="1">
            <a:spLocks noGrp="1"/>
          </p:cNvSpPr>
          <p:nvPr>
            <p:ph type="title"/>
          </p:nvPr>
        </p:nvSpPr>
        <p:spPr>
          <a:xfrm>
            <a:off x="1792288" y="3600450"/>
            <a:ext cx="5486400" cy="425054"/>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a:spLocks noGrp="1"/>
          </p:cNvSpPr>
          <p:nvPr>
            <p:ph type="pic" idx="2"/>
          </p:nvPr>
        </p:nvSpPr>
        <p:spPr>
          <a:xfrm>
            <a:off x="1792288" y="459581"/>
            <a:ext cx="5486400" cy="3086100"/>
          </a:xfrm>
          <a:prstGeom prst="rect">
            <a:avLst/>
          </a:prstGeom>
          <a:noFill/>
          <a:ln>
            <a:noFill/>
          </a:ln>
        </p:spPr>
      </p:sp>
      <p:sp>
        <p:nvSpPr>
          <p:cNvPr id="31" name="Google Shape;31;p18"/>
          <p:cNvSpPr txBox="1">
            <a:spLocks noGrp="1"/>
          </p:cNvSpPr>
          <p:nvPr>
            <p:ph type="body" idx="1"/>
          </p:nvPr>
        </p:nvSpPr>
        <p:spPr>
          <a:xfrm>
            <a:off x="1792288" y="4025503"/>
            <a:ext cx="5486400" cy="603647"/>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32" name="Google Shape;32;p18"/>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18"/>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8"/>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35"/>
        <p:cNvGrpSpPr/>
        <p:nvPr/>
      </p:nvGrpSpPr>
      <p:grpSpPr>
        <a:xfrm>
          <a:off x="0" y="0"/>
          <a:ext cx="0" cy="0"/>
          <a:chOff x="0" y="0"/>
          <a:chExt cx="0" cy="0"/>
        </a:xfrm>
      </p:grpSpPr>
      <p:sp>
        <p:nvSpPr>
          <p:cNvPr id="36" name="Google Shape;36;p19"/>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body" idx="1"/>
          </p:nvPr>
        </p:nvSpPr>
        <p:spPr>
          <a:xfrm rot="5400000">
            <a:off x="2874764" y="-1217413"/>
            <a:ext cx="3394472"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8" name="Google Shape;38;p19"/>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9"/>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19"/>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41"/>
        <p:cNvGrpSpPr/>
        <p:nvPr/>
      </p:nvGrpSpPr>
      <p:grpSpPr>
        <a:xfrm>
          <a:off x="0" y="0"/>
          <a:ext cx="0" cy="0"/>
          <a:chOff x="0" y="0"/>
          <a:chExt cx="0" cy="0"/>
        </a:xfrm>
      </p:grpSpPr>
      <p:sp>
        <p:nvSpPr>
          <p:cNvPr id="42" name="Google Shape;42;p20"/>
          <p:cNvSpPr txBox="1">
            <a:spLocks noGrp="1"/>
          </p:cNvSpPr>
          <p:nvPr>
            <p:ph type="title"/>
          </p:nvPr>
        </p:nvSpPr>
        <p:spPr>
          <a:xfrm rot="5400000">
            <a:off x="5463778" y="1371601"/>
            <a:ext cx="4388644"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20"/>
          <p:cNvSpPr txBox="1">
            <a:spLocks noGrp="1"/>
          </p:cNvSpPr>
          <p:nvPr>
            <p:ph type="body" idx="1"/>
          </p:nvPr>
        </p:nvSpPr>
        <p:spPr>
          <a:xfrm rot="5400000">
            <a:off x="1272778" y="-609599"/>
            <a:ext cx="4388644"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44" name="Google Shape;44;p20"/>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20"/>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1"/>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1"/>
          <p:cNvSpPr txBox="1">
            <a:spLocks noGrp="1"/>
          </p:cNvSpPr>
          <p:nvPr>
            <p:ph type="body" idx="1"/>
          </p:nvPr>
        </p:nvSpPr>
        <p:spPr>
          <a:xfrm>
            <a:off x="457200" y="1200151"/>
            <a:ext cx="8229600" cy="3394472"/>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1"/>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1"/>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1"/>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1"/>
          <p:cNvSpPr txBox="1"/>
          <p:nvPr/>
        </p:nvSpPr>
        <p:spPr>
          <a:xfrm>
            <a:off x="6387018" y="901908"/>
            <a:ext cx="2757000" cy="523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endParaRPr sz="2800" b="1" i="0" u="none" strike="noStrike" cap="none">
              <a:solidFill>
                <a:srgbClr val="3F3F3F"/>
              </a:solidFill>
              <a:latin typeface="Calibri"/>
              <a:ea typeface="Calibri"/>
              <a:cs typeface="Calibri"/>
              <a:sym typeface="Calibri"/>
            </a:endParaRPr>
          </a:p>
        </p:txBody>
      </p:sp>
      <p:sp>
        <p:nvSpPr>
          <p:cNvPr id="52" name="Google Shape;52;p1"/>
          <p:cNvSpPr txBox="1"/>
          <p:nvPr/>
        </p:nvSpPr>
        <p:spPr>
          <a:xfrm flipH="1">
            <a:off x="2526145" y="1903156"/>
            <a:ext cx="4333500" cy="954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Arial"/>
                <a:ea typeface="Arial"/>
                <a:cs typeface="Arial"/>
                <a:sym typeface="Arial"/>
              </a:rPr>
              <a:t>ZULAY NATALIA ROJAS MORENO</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Arial"/>
                <a:ea typeface="Arial"/>
                <a:cs typeface="Arial"/>
                <a:sym typeface="Arial"/>
              </a:rPr>
              <a:t>KAROLL DANIELA OVIEDO CHAVARRIA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Arial"/>
                <a:ea typeface="Arial"/>
                <a:cs typeface="Arial"/>
                <a:sym typeface="Arial"/>
              </a:rPr>
              <a:t>EDDY NICOLAS SUESCUN RIVERA</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Arial"/>
                <a:ea typeface="Arial"/>
                <a:cs typeface="Arial"/>
                <a:sym typeface="Arial"/>
              </a:rPr>
              <a:t>MAICOL PEÑA MORALES </a:t>
            </a:r>
            <a:endParaRPr sz="1400" b="0" i="0" u="none" strike="noStrike" cap="none">
              <a:solidFill>
                <a:srgbClr val="000000"/>
              </a:solidFill>
              <a:latin typeface="Arial"/>
              <a:ea typeface="Arial"/>
              <a:cs typeface="Arial"/>
              <a:sym typeface="Arial"/>
            </a:endParaRPr>
          </a:p>
        </p:txBody>
      </p:sp>
      <p:sp>
        <p:nvSpPr>
          <p:cNvPr id="53" name="Google Shape;53;p1"/>
          <p:cNvSpPr txBox="1"/>
          <p:nvPr/>
        </p:nvSpPr>
        <p:spPr>
          <a:xfrm>
            <a:off x="2405268" y="3456782"/>
            <a:ext cx="4333461"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Arial"/>
                <a:ea typeface="Arial"/>
                <a:cs typeface="Arial"/>
                <a:sym typeface="Arial"/>
              </a:rPr>
              <a:t>Coordinación de operaciones logísticas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Arial"/>
                <a:ea typeface="Arial"/>
                <a:cs typeface="Arial"/>
                <a:sym typeface="Arial"/>
              </a:rPr>
              <a:t>Ficha: 2687540</a:t>
            </a:r>
            <a:endParaRPr sz="1400" b="0" i="0" u="none" strike="noStrike" cap="none">
              <a:solidFill>
                <a:srgbClr val="000000"/>
              </a:solidFill>
              <a:latin typeface="Arial"/>
              <a:ea typeface="Arial"/>
              <a:cs typeface="Arial"/>
              <a:sym typeface="Arial"/>
            </a:endParaRPr>
          </a:p>
        </p:txBody>
      </p:sp>
      <p:sp>
        <p:nvSpPr>
          <p:cNvPr id="54" name="Google Shape;54;p1"/>
          <p:cNvSpPr txBox="1"/>
          <p:nvPr/>
        </p:nvSpPr>
        <p:spPr>
          <a:xfrm>
            <a:off x="3523500" y="1215000"/>
            <a:ext cx="2338800" cy="400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Calibri"/>
                <a:ea typeface="Calibri"/>
                <a:cs typeface="Calibri"/>
                <a:sym typeface="Calibri"/>
              </a:rPr>
              <a:t>BUQUES</a:t>
            </a:r>
            <a:endParaRPr sz="1400" b="0" i="0" u="none" strike="noStrike" cap="none">
              <a:solidFill>
                <a:srgbClr val="000000"/>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8"/>
          <p:cNvSpPr txBox="1"/>
          <p:nvPr/>
        </p:nvSpPr>
        <p:spPr>
          <a:xfrm>
            <a:off x="1596775" y="1402750"/>
            <a:ext cx="2019900" cy="2555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Calibri"/>
                <a:ea typeface="Calibri"/>
                <a:cs typeface="Calibri"/>
                <a:sym typeface="Calibri"/>
              </a:rPr>
              <a:t>Buques handysize: son considerados de menor porte que los Handymax, este tipo de buques tiene una capacidad de carga de 30.000 t,mide aproximadamente 180 m de largo, también es un buque común lo que le permite usar todos los canales y puertos.</a:t>
            </a:r>
            <a:endParaRPr sz="1400" b="0" i="0" u="none" strike="noStrike" cap="none">
              <a:solidFill>
                <a:srgbClr val="000000"/>
              </a:solidFill>
              <a:latin typeface="Calibri"/>
              <a:ea typeface="Calibri"/>
              <a:cs typeface="Calibri"/>
              <a:sym typeface="Calibri"/>
            </a:endParaRPr>
          </a:p>
        </p:txBody>
      </p:sp>
      <p:pic>
        <p:nvPicPr>
          <p:cNvPr id="109" name="Google Shape;109;p8"/>
          <p:cNvPicPr preferRelativeResize="0"/>
          <p:nvPr/>
        </p:nvPicPr>
        <p:blipFill rotWithShape="1">
          <a:blip r:embed="rId3">
            <a:alphaModFix/>
          </a:blip>
          <a:srcRect/>
          <a:stretch/>
        </p:blipFill>
        <p:spPr>
          <a:xfrm>
            <a:off x="3916900" y="1487600"/>
            <a:ext cx="4235525" cy="2620375"/>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3-05-23 at 18.59.2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01536" y="1208982"/>
            <a:ext cx="5676900" cy="3122295"/>
          </a:xfrm>
          <a:prstGeom prst="rect">
            <a:avLst/>
          </a:prstGeom>
        </p:spPr>
      </p:pic>
      <p:sp>
        <p:nvSpPr>
          <p:cNvPr id="3" name="CuadroTexto 2"/>
          <p:cNvSpPr txBox="1"/>
          <p:nvPr/>
        </p:nvSpPr>
        <p:spPr>
          <a:xfrm>
            <a:off x="2473036" y="758536"/>
            <a:ext cx="4876800" cy="307777"/>
          </a:xfrm>
          <a:prstGeom prst="rect">
            <a:avLst/>
          </a:prstGeom>
          <a:noFill/>
        </p:spPr>
        <p:txBody>
          <a:bodyPr wrap="square" rtlCol="0">
            <a:spAutoFit/>
          </a:bodyPr>
          <a:lstStyle/>
          <a:p>
            <a:r>
              <a:rPr lang="es-CO" dirty="0" smtClean="0"/>
              <a:t>CARGUE Y DESCARGUE DE UN BUQUE GRANELERO</a:t>
            </a:r>
            <a:endParaRPr lang="es-CO" dirty="0"/>
          </a:p>
        </p:txBody>
      </p:sp>
    </p:spTree>
    <p:extLst>
      <p:ext uri="{BB962C8B-B14F-4D97-AF65-F5344CB8AC3E}">
        <p14:creationId xmlns:p14="http://schemas.microsoft.com/office/powerpoint/2010/main" val="6646589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mute="1">
                <p:cTn id="7"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g249f789c6c7_0_1"/>
          <p:cNvSpPr txBox="1"/>
          <p:nvPr/>
        </p:nvSpPr>
        <p:spPr>
          <a:xfrm>
            <a:off x="3424350" y="852600"/>
            <a:ext cx="24600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CO" sz="1600">
                <a:latin typeface="Calibri"/>
                <a:ea typeface="Calibri"/>
                <a:cs typeface="Calibri"/>
                <a:sym typeface="Calibri"/>
              </a:rPr>
              <a:t>BUQUES ESPECIALES </a:t>
            </a:r>
            <a:endParaRPr sz="1600">
              <a:latin typeface="Calibri"/>
              <a:ea typeface="Calibri"/>
              <a:cs typeface="Calibri"/>
              <a:sym typeface="Calibri"/>
            </a:endParaRPr>
          </a:p>
        </p:txBody>
      </p:sp>
      <p:sp>
        <p:nvSpPr>
          <p:cNvPr id="115" name="Google Shape;115;g249f789c6c7_0_1"/>
          <p:cNvSpPr txBox="1"/>
          <p:nvPr/>
        </p:nvSpPr>
        <p:spPr>
          <a:xfrm>
            <a:off x="1425650" y="1635300"/>
            <a:ext cx="67230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CO">
                <a:latin typeface="Calibri"/>
                <a:ea typeface="Calibri"/>
                <a:cs typeface="Calibri"/>
                <a:sym typeface="Calibri"/>
              </a:rPr>
              <a:t>Los buques especiales son barcos construidos expresamente para una tarea o función específica. Hay muchos tipos diferentes de buques especiales, cada uno con sus propias capacidades y características. Los buques especiales pueden utilizarse para diversos fines, como el transporte, la construcción o incluso la guerra.</a:t>
            </a:r>
            <a:endParaRPr>
              <a:latin typeface="Calibri"/>
              <a:ea typeface="Calibri"/>
              <a:cs typeface="Calibri"/>
              <a:sym typeface="Calibri"/>
            </a:endParaRPr>
          </a:p>
        </p:txBody>
      </p:sp>
      <p:pic>
        <p:nvPicPr>
          <p:cNvPr id="116" name="Google Shape;116;g249f789c6c7_0_1"/>
          <p:cNvPicPr preferRelativeResize="0"/>
          <p:nvPr/>
        </p:nvPicPr>
        <p:blipFill>
          <a:blip r:embed="rId3">
            <a:alphaModFix/>
          </a:blip>
          <a:stretch>
            <a:fillRect/>
          </a:stretch>
        </p:blipFill>
        <p:spPr>
          <a:xfrm>
            <a:off x="4639000" y="2682000"/>
            <a:ext cx="3390900" cy="1714500"/>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g24a01817585_0_2"/>
          <p:cNvSpPr txBox="1"/>
          <p:nvPr/>
        </p:nvSpPr>
        <p:spPr>
          <a:xfrm>
            <a:off x="1844950" y="866575"/>
            <a:ext cx="4654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CO">
                <a:latin typeface="Calibri"/>
                <a:ea typeface="Calibri"/>
                <a:cs typeface="Calibri"/>
                <a:sym typeface="Calibri"/>
              </a:rPr>
              <a:t>En la actualidad, hay una gran variedad de buques especiales en uso en todo el mundo. Algunos ejemplos comunes son</a:t>
            </a:r>
            <a:endParaRPr>
              <a:latin typeface="Calibri"/>
              <a:ea typeface="Calibri"/>
              <a:cs typeface="Calibri"/>
              <a:sym typeface="Calibri"/>
            </a:endParaRPr>
          </a:p>
        </p:txBody>
      </p:sp>
      <p:sp>
        <p:nvSpPr>
          <p:cNvPr id="122" name="Google Shape;122;g24a01817585_0_2"/>
          <p:cNvSpPr txBox="1"/>
          <p:nvPr/>
        </p:nvSpPr>
        <p:spPr>
          <a:xfrm>
            <a:off x="1900850" y="1649275"/>
            <a:ext cx="5898300" cy="12621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Calibri"/>
              <a:buChar char="●"/>
            </a:pPr>
            <a:r>
              <a:rPr lang="es-CO">
                <a:latin typeface="Calibri"/>
                <a:ea typeface="Calibri"/>
                <a:cs typeface="Calibri"/>
                <a:sym typeface="Calibri"/>
              </a:rPr>
              <a:t>Petroleros: Utilizados para transportar petróleo crudo y otros productos petrolíferos de un lugar a otro. El tamaño de los petroleros puede variar desde pequeñas barcazas que transportan unos pocos miles de barriles de petróleo, hasta superpetroleros que pueden contener más de 2 millones de barriles.</a:t>
            </a:r>
            <a:endParaRPr>
              <a:latin typeface="Calibri"/>
              <a:ea typeface="Calibri"/>
              <a:cs typeface="Calibri"/>
              <a:sym typeface="Calibri"/>
            </a:endParaRPr>
          </a:p>
        </p:txBody>
      </p:sp>
      <p:pic>
        <p:nvPicPr>
          <p:cNvPr id="123" name="Google Shape;123;g24a01817585_0_2"/>
          <p:cNvPicPr preferRelativeResize="0"/>
          <p:nvPr/>
        </p:nvPicPr>
        <p:blipFill>
          <a:blip r:embed="rId3">
            <a:alphaModFix/>
          </a:blip>
          <a:stretch>
            <a:fillRect/>
          </a:stretch>
        </p:blipFill>
        <p:spPr>
          <a:xfrm>
            <a:off x="2795375" y="2991725"/>
            <a:ext cx="3787750" cy="1496225"/>
          </a:xfrm>
          <a:prstGeom prst="rect">
            <a:avLst/>
          </a:prstGeom>
          <a:noFill/>
          <a:ln>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g24a01817585_0_13"/>
          <p:cNvSpPr txBox="1"/>
          <p:nvPr/>
        </p:nvSpPr>
        <p:spPr>
          <a:xfrm>
            <a:off x="1830975" y="1104175"/>
            <a:ext cx="6219600" cy="12621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Calibri"/>
              <a:buChar char="●"/>
            </a:pPr>
            <a:r>
              <a:rPr lang="es-CO">
                <a:latin typeface="Calibri"/>
                <a:ea typeface="Calibri"/>
                <a:cs typeface="Calibri"/>
                <a:sym typeface="Calibri"/>
              </a:rPr>
              <a:t>Graneleros: Se utilizan para transportar productos secos como grano, carbón, mineral y otros materiales en grandes cantidades. Los graneleros tienen distintos tamaños, pero suelen ser mucho más grandes que los petroleros. El mayor granelero del que se tiene constancia es el CSCL Globe, que puede contener más de un millón de toneladas métricas de carga.</a:t>
            </a:r>
            <a:endParaRPr>
              <a:latin typeface="Calibri"/>
              <a:ea typeface="Calibri"/>
              <a:cs typeface="Calibri"/>
              <a:sym typeface="Calibri"/>
            </a:endParaRPr>
          </a:p>
        </p:txBody>
      </p:sp>
      <p:pic>
        <p:nvPicPr>
          <p:cNvPr id="129" name="Google Shape;129;g24a01817585_0_13"/>
          <p:cNvPicPr preferRelativeResize="0"/>
          <p:nvPr/>
        </p:nvPicPr>
        <p:blipFill>
          <a:blip r:embed="rId3">
            <a:alphaModFix/>
          </a:blip>
          <a:stretch>
            <a:fillRect/>
          </a:stretch>
        </p:blipFill>
        <p:spPr>
          <a:xfrm>
            <a:off x="2515850" y="2571750"/>
            <a:ext cx="4387375" cy="1714500"/>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g24a01817585_0_19"/>
          <p:cNvSpPr txBox="1"/>
          <p:nvPr/>
        </p:nvSpPr>
        <p:spPr>
          <a:xfrm>
            <a:off x="1719150" y="1104175"/>
            <a:ext cx="6583200" cy="1046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Calibri"/>
              <a:buChar char="●"/>
            </a:pPr>
            <a:r>
              <a:rPr lang="es-CO">
                <a:latin typeface="Calibri"/>
                <a:ea typeface="Calibri"/>
                <a:cs typeface="Calibri"/>
                <a:sym typeface="Calibri"/>
              </a:rPr>
              <a:t>Buques portacontenedores: Utilizados para transportar carga en contenedores (es decir, mercancías que han sido embaladas en contenedores estandarizados). Los buques portacontenedores suelen ser muy grandes, y algunos pueden transportar más de 20 mil TEU (unidades equivalentes a 20 pies).</a:t>
            </a:r>
            <a:endParaRPr>
              <a:latin typeface="Calibri"/>
              <a:ea typeface="Calibri"/>
              <a:cs typeface="Calibri"/>
              <a:sym typeface="Calibri"/>
            </a:endParaRPr>
          </a:p>
        </p:txBody>
      </p:sp>
      <p:pic>
        <p:nvPicPr>
          <p:cNvPr id="135" name="Google Shape;135;g24a01817585_0_19"/>
          <p:cNvPicPr preferRelativeResize="0"/>
          <p:nvPr/>
        </p:nvPicPr>
        <p:blipFill>
          <a:blip r:embed="rId3">
            <a:alphaModFix/>
          </a:blip>
          <a:stretch>
            <a:fillRect/>
          </a:stretch>
        </p:blipFill>
        <p:spPr>
          <a:xfrm>
            <a:off x="2683575" y="2387150"/>
            <a:ext cx="4486575" cy="1714500"/>
          </a:xfrm>
          <a:prstGeom prst="rect">
            <a:avLst/>
          </a:prstGeom>
          <a:noFill/>
          <a:ln>
            <a:noFill/>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9"/>
          <p:cNvSpPr txBox="1"/>
          <p:nvPr/>
        </p:nvSpPr>
        <p:spPr>
          <a:xfrm>
            <a:off x="1984725" y="838625"/>
            <a:ext cx="246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141" name="Google Shape;141;p9"/>
          <p:cNvSpPr txBox="1"/>
          <p:nvPr/>
        </p:nvSpPr>
        <p:spPr>
          <a:xfrm>
            <a:off x="2580024" y="840575"/>
            <a:ext cx="4639500" cy="540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CO" sz="2300" b="1">
                <a:latin typeface="Calibri"/>
                <a:ea typeface="Calibri"/>
                <a:cs typeface="Calibri"/>
                <a:sym typeface="Calibri"/>
              </a:rPr>
              <a:t>DRAGAS</a:t>
            </a:r>
            <a:r>
              <a:rPr lang="es-CO">
                <a:latin typeface="Calibri"/>
                <a:ea typeface="Calibri"/>
                <a:cs typeface="Calibri"/>
                <a:sym typeface="Calibri"/>
              </a:rPr>
              <a:t> </a:t>
            </a:r>
            <a:endParaRPr>
              <a:latin typeface="Calibri"/>
              <a:ea typeface="Calibri"/>
              <a:cs typeface="Calibri"/>
              <a:sym typeface="Calibri"/>
            </a:endParaRPr>
          </a:p>
        </p:txBody>
      </p:sp>
      <p:sp>
        <p:nvSpPr>
          <p:cNvPr id="142" name="Google Shape;142;p9"/>
          <p:cNvSpPr txBox="1"/>
          <p:nvPr/>
        </p:nvSpPr>
        <p:spPr>
          <a:xfrm>
            <a:off x="894975" y="1861300"/>
            <a:ext cx="4015500" cy="1242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CO">
                <a:latin typeface="Calibri"/>
                <a:ea typeface="Calibri"/>
                <a:cs typeface="Calibri"/>
                <a:sym typeface="Calibri"/>
              </a:rPr>
              <a:t>Una draga es una máquina acuática que sirve para extraer material sumergido y sacarlo a la superficie. Las dragas pueden instalarse a la orilla de ríos, lagos, canales, mares, ciénagas u otras masas de agua, o bien operar desde una embarcación.</a:t>
            </a:r>
            <a:endParaRPr>
              <a:latin typeface="Calibri"/>
              <a:ea typeface="Calibri"/>
              <a:cs typeface="Calibri"/>
              <a:sym typeface="Calibri"/>
            </a:endParaRPr>
          </a:p>
        </p:txBody>
      </p:sp>
      <p:pic>
        <p:nvPicPr>
          <p:cNvPr id="143" name="Google Shape;143;p9"/>
          <p:cNvPicPr preferRelativeResize="0"/>
          <p:nvPr/>
        </p:nvPicPr>
        <p:blipFill>
          <a:blip r:embed="rId3">
            <a:alphaModFix/>
          </a:blip>
          <a:stretch>
            <a:fillRect/>
          </a:stretch>
        </p:blipFill>
        <p:spPr>
          <a:xfrm>
            <a:off x="5062875" y="1533575"/>
            <a:ext cx="3251499" cy="2662800"/>
          </a:xfrm>
          <a:prstGeom prst="rect">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6d1dd233bba66f0b_2"/>
          <p:cNvSpPr txBox="1"/>
          <p:nvPr/>
        </p:nvSpPr>
        <p:spPr>
          <a:xfrm>
            <a:off x="1276409" y="705992"/>
            <a:ext cx="5141700" cy="384717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CO" dirty="0">
                <a:latin typeface="Calibri"/>
                <a:ea typeface="Calibri"/>
                <a:cs typeface="Calibri"/>
                <a:sym typeface="Calibri"/>
              </a:rPr>
              <a:t>                        ¿Qué usos tiene una draga?</a:t>
            </a:r>
            <a:endParaRPr dirty="0">
              <a:latin typeface="Calibri"/>
              <a:ea typeface="Calibri"/>
              <a:cs typeface="Calibri"/>
              <a:sym typeface="Calibri"/>
            </a:endParaRPr>
          </a:p>
          <a:p>
            <a:pPr marL="0" lvl="0" indent="0" algn="l" rtl="0">
              <a:spcBef>
                <a:spcPts val="0"/>
              </a:spcBef>
              <a:spcAft>
                <a:spcPts val="0"/>
              </a:spcAft>
              <a:buNone/>
            </a:pPr>
            <a:endParaRPr dirty="0">
              <a:latin typeface="Calibri"/>
              <a:ea typeface="Calibri"/>
              <a:cs typeface="Calibri"/>
              <a:sym typeface="Calibri"/>
            </a:endParaRPr>
          </a:p>
          <a:p>
            <a:pPr marL="0" lvl="0" indent="0" algn="l" rtl="0">
              <a:spcBef>
                <a:spcPts val="0"/>
              </a:spcBef>
              <a:spcAft>
                <a:spcPts val="0"/>
              </a:spcAft>
              <a:buNone/>
            </a:pPr>
            <a:r>
              <a:rPr lang="es-CO" dirty="0">
                <a:latin typeface="Calibri"/>
                <a:ea typeface="Calibri"/>
                <a:cs typeface="Calibri"/>
                <a:sym typeface="Calibri"/>
              </a:rPr>
              <a:t>La draga se emplea principalmente para limpiar, excavar y ahondar fondos acuáticos, o para extraer materia valiosa sumergida en estos. </a:t>
            </a:r>
            <a:endParaRPr dirty="0">
              <a:latin typeface="Calibri"/>
              <a:ea typeface="Calibri"/>
              <a:cs typeface="Calibri"/>
              <a:sym typeface="Calibri"/>
            </a:endParaRPr>
          </a:p>
          <a:p>
            <a:pPr marL="0" lvl="0" indent="0" algn="l" rtl="0">
              <a:spcBef>
                <a:spcPts val="0"/>
              </a:spcBef>
              <a:spcAft>
                <a:spcPts val="0"/>
              </a:spcAft>
              <a:buNone/>
            </a:pPr>
            <a:endParaRPr dirty="0">
              <a:latin typeface="Calibri"/>
              <a:ea typeface="Calibri"/>
              <a:cs typeface="Calibri"/>
              <a:sym typeface="Calibri"/>
            </a:endParaRPr>
          </a:p>
          <a:p>
            <a:pPr marL="0" lvl="0" indent="0" algn="l" rtl="0">
              <a:spcBef>
                <a:spcPts val="0"/>
              </a:spcBef>
              <a:spcAft>
                <a:spcPts val="0"/>
              </a:spcAft>
              <a:buNone/>
            </a:pPr>
            <a:r>
              <a:rPr lang="es-CO" dirty="0">
                <a:latin typeface="Calibri"/>
                <a:ea typeface="Calibri"/>
                <a:cs typeface="Calibri"/>
                <a:sym typeface="Calibri"/>
              </a:rPr>
              <a:t>En construcción, algunos de sus usos son</a:t>
            </a:r>
            <a:r>
              <a:rPr lang="es-CO" dirty="0" smtClean="0">
                <a:latin typeface="Calibri"/>
                <a:ea typeface="Calibri"/>
                <a:cs typeface="Calibri"/>
                <a:sym typeface="Calibri"/>
              </a:rPr>
              <a:t>:</a:t>
            </a:r>
            <a:endParaRPr dirty="0">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dirty="0">
                <a:latin typeface="Calibri"/>
                <a:ea typeface="Calibri"/>
                <a:cs typeface="Calibri"/>
                <a:sym typeface="Calibri"/>
              </a:rPr>
              <a:t>Mejorar la navegabilidad de vías fluviales, puertos y atracaderos.</a:t>
            </a:r>
            <a:endParaRPr dirty="0">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dirty="0">
                <a:latin typeface="Calibri"/>
                <a:ea typeface="Calibri"/>
                <a:cs typeface="Calibri"/>
                <a:sym typeface="Calibri"/>
              </a:rPr>
              <a:t>Preparar el terreno para poner cimientos de puentes, embarcaderos. </a:t>
            </a:r>
            <a:endParaRPr dirty="0">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dirty="0">
                <a:latin typeface="Calibri"/>
                <a:ea typeface="Calibri"/>
                <a:cs typeface="Calibri"/>
                <a:sym typeface="Calibri"/>
              </a:rPr>
              <a:t>Extraer de materia útil, como arena, grava, arcilla y otros materiales para la construcción.</a:t>
            </a:r>
            <a:endParaRPr dirty="0">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dirty="0">
                <a:latin typeface="Calibri"/>
                <a:ea typeface="Calibri"/>
                <a:cs typeface="Calibri"/>
                <a:sym typeface="Calibri"/>
              </a:rPr>
              <a:t>Recolectar moluscos y crustáceos para la industria alimenticia.</a:t>
            </a:r>
            <a:endParaRPr dirty="0">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dirty="0">
                <a:latin typeface="Calibri"/>
                <a:ea typeface="Calibri"/>
                <a:cs typeface="Calibri"/>
                <a:sym typeface="Calibri"/>
              </a:rPr>
              <a:t>Dar mantenimiento a fondos acuáticos naturales o artificiales. </a:t>
            </a:r>
            <a:endParaRPr dirty="0">
              <a:latin typeface="Calibri"/>
              <a:ea typeface="Calibri"/>
              <a:cs typeface="Calibri"/>
              <a:sym typeface="Calibri"/>
            </a:endParaRPr>
          </a:p>
          <a:p>
            <a:pPr marL="0" lvl="0" indent="0" algn="l" rtl="0">
              <a:spcBef>
                <a:spcPts val="0"/>
              </a:spcBef>
              <a:spcAft>
                <a:spcPts val="0"/>
              </a:spcAft>
              <a:buNone/>
            </a:pPr>
            <a:endParaRPr dirty="0">
              <a:latin typeface="Calibri"/>
              <a:ea typeface="Calibri"/>
              <a:cs typeface="Calibri"/>
              <a:sym typeface="Calibri"/>
            </a:endParaRPr>
          </a:p>
        </p:txBody>
      </p:sp>
      <p:pic>
        <p:nvPicPr>
          <p:cNvPr id="149" name="Google Shape;149;g6d1dd233bba66f0b_2"/>
          <p:cNvPicPr preferRelativeResize="0"/>
          <p:nvPr/>
        </p:nvPicPr>
        <p:blipFill>
          <a:blip r:embed="rId3">
            <a:alphaModFix/>
          </a:blip>
          <a:stretch>
            <a:fillRect/>
          </a:stretch>
        </p:blipFill>
        <p:spPr>
          <a:xfrm>
            <a:off x="5971300" y="1721100"/>
            <a:ext cx="2456101" cy="2044569"/>
          </a:xfrm>
          <a:prstGeom prst="rect">
            <a:avLst/>
          </a:prstGeom>
          <a:noFill/>
          <a:ln>
            <a:noFill/>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g6d1dd233bba66f0b_6"/>
          <p:cNvSpPr txBox="1"/>
          <p:nvPr/>
        </p:nvSpPr>
        <p:spPr>
          <a:xfrm>
            <a:off x="1311225" y="892050"/>
            <a:ext cx="4514400" cy="3359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CO">
                <a:latin typeface="Calibri"/>
                <a:ea typeface="Calibri"/>
                <a:cs typeface="Calibri"/>
                <a:sym typeface="Calibri"/>
              </a:rPr>
              <a:t>         ¿Qué tipos de dragas hay?</a:t>
            </a:r>
            <a:endParaRPr>
              <a:latin typeface="Calibri"/>
              <a:ea typeface="Calibri"/>
              <a:cs typeface="Calibri"/>
              <a:sym typeface="Calibri"/>
            </a:endParaRPr>
          </a:p>
          <a:p>
            <a:pPr marL="0" lvl="0" indent="0" algn="l" rtl="0">
              <a:spcBef>
                <a:spcPts val="0"/>
              </a:spcBef>
              <a:spcAft>
                <a:spcPts val="0"/>
              </a:spcAft>
              <a:buNone/>
            </a:pPr>
            <a:r>
              <a:rPr lang="es-CO">
                <a:latin typeface="Calibri"/>
                <a:ea typeface="Calibri"/>
                <a:cs typeface="Calibri"/>
                <a:sym typeface="Calibri"/>
              </a:rPr>
              <a:t>Las dragas se dividen en dos tipos principales: las dragas de succión y las dragas mecánicas. </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s-CO">
                <a:latin typeface="Calibri"/>
                <a:ea typeface="Calibri"/>
                <a:cs typeface="Calibri"/>
                <a:sym typeface="Calibri"/>
              </a:rPr>
              <a:t>Dragas de succión: son aquellas que poseen una tubería sumergible con una potente bomba de succión capaz de  extraer el material del fondo. Según su diseño, además, pueden estar:</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a:latin typeface="Calibri"/>
                <a:ea typeface="Calibri"/>
                <a:cs typeface="Calibri"/>
                <a:sym typeface="Calibri"/>
              </a:rPr>
              <a:t>Dotadas de cuchillas cortadoras para desintegrar la materia cuando pasa por la boca de la tubería.</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a:latin typeface="Calibri"/>
                <a:ea typeface="Calibri"/>
                <a:cs typeface="Calibri"/>
                <a:sym typeface="Calibri"/>
              </a:rPr>
              <a:t>Equipadas con inyectores de agua capaces de suavizar el fondo para succionarlo en forma de fango.</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pic>
        <p:nvPicPr>
          <p:cNvPr id="155" name="Google Shape;155;g6d1dd233bba66f0b_6"/>
          <p:cNvPicPr preferRelativeResize="0"/>
          <p:nvPr/>
        </p:nvPicPr>
        <p:blipFill>
          <a:blip r:embed="rId3">
            <a:alphaModFix/>
          </a:blip>
          <a:stretch>
            <a:fillRect/>
          </a:stretch>
        </p:blipFill>
        <p:spPr>
          <a:xfrm>
            <a:off x="5825627" y="1350975"/>
            <a:ext cx="2615449" cy="2118996"/>
          </a:xfrm>
          <a:prstGeom prst="rect">
            <a:avLst/>
          </a:prstGeom>
          <a:noFill/>
          <a:ln>
            <a:noFill/>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g6d1dd233bba66f0b_10"/>
          <p:cNvSpPr txBox="1"/>
          <p:nvPr/>
        </p:nvSpPr>
        <p:spPr>
          <a:xfrm>
            <a:off x="3637550" y="683750"/>
            <a:ext cx="4718100" cy="378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r>
              <a:rPr lang="es-CO">
                <a:latin typeface="Calibri"/>
                <a:ea typeface="Calibri"/>
                <a:cs typeface="Calibri"/>
                <a:sym typeface="Calibri"/>
              </a:rPr>
              <a:t>Dragas mecánicas: funcionan más como excavadoras. Las hay:</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a:latin typeface="Calibri"/>
                <a:ea typeface="Calibri"/>
                <a:cs typeface="Calibri"/>
                <a:sym typeface="Calibri"/>
              </a:rPr>
              <a:t>En forma de grúa con una cuchara sumergible o con pala y brazo mecánico.</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a:latin typeface="Calibri"/>
                <a:ea typeface="Calibri"/>
                <a:cs typeface="Calibri"/>
                <a:sym typeface="Calibri"/>
              </a:rPr>
              <a:t>De tolva continua, que se parecen más a una zanjadora sumergible dotada de una rueda o cadena giratoria con recipientes metálicos, llamados cangilones, con los que se va extrayendo el material del fondo.</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r>
              <a:rPr lang="es-CO">
                <a:latin typeface="Calibri"/>
                <a:ea typeface="Calibri"/>
                <a:cs typeface="Calibri"/>
                <a:sym typeface="Calibri"/>
              </a:rPr>
              <a:t>¿Cuáles son las implicaciones ecológicas del uso de dragas?</a:t>
            </a:r>
            <a:endParaRPr>
              <a:latin typeface="Calibri"/>
              <a:ea typeface="Calibri"/>
              <a:cs typeface="Calibri"/>
              <a:sym typeface="Calibri"/>
            </a:endParaRPr>
          </a:p>
          <a:p>
            <a:pPr marL="0" lvl="0" indent="0" algn="l" rtl="0">
              <a:spcBef>
                <a:spcPts val="0"/>
              </a:spcBef>
              <a:spcAft>
                <a:spcPts val="0"/>
              </a:spcAft>
              <a:buNone/>
            </a:pPr>
            <a:r>
              <a:rPr lang="es-CO">
                <a:latin typeface="Calibri"/>
                <a:ea typeface="Calibri"/>
                <a:cs typeface="Calibri"/>
                <a:sym typeface="Calibri"/>
              </a:rPr>
              <a:t>Muchos procesos de dragado pueden conllevar un impacto ambiental importante, agitando los depósitos de sedimentos que se encuentran en los fondos acuáticos y destruyendo ecosistemas que dependen del lecho acuático. Por eso, antes de emplearla es indispensable realizar rigurosos estudios para determinar la viabilidad de su uso.</a:t>
            </a:r>
            <a:endParaRPr>
              <a:latin typeface="Calibri"/>
              <a:ea typeface="Calibri"/>
              <a:cs typeface="Calibri"/>
              <a:sym typeface="Calibri"/>
            </a:endParaRPr>
          </a:p>
        </p:txBody>
      </p:sp>
      <p:pic>
        <p:nvPicPr>
          <p:cNvPr id="161" name="Google Shape;161;g6d1dd233bba66f0b_10"/>
          <p:cNvPicPr preferRelativeResize="0"/>
          <p:nvPr/>
        </p:nvPicPr>
        <p:blipFill>
          <a:blip r:embed="rId3">
            <a:alphaModFix/>
          </a:blip>
          <a:stretch>
            <a:fillRect/>
          </a:stretch>
        </p:blipFill>
        <p:spPr>
          <a:xfrm>
            <a:off x="743750" y="1411725"/>
            <a:ext cx="2589000" cy="2326750"/>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2"/>
          <p:cNvSpPr txBox="1"/>
          <p:nvPr/>
        </p:nvSpPr>
        <p:spPr>
          <a:xfrm>
            <a:off x="1676875" y="1234200"/>
            <a:ext cx="3115500" cy="2301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CO" b="1">
                <a:latin typeface="Calibri"/>
                <a:ea typeface="Calibri"/>
                <a:cs typeface="Calibri"/>
                <a:sym typeface="Calibri"/>
              </a:rPr>
              <a:t>BUQUES ROLL ON ROLL RORO</a:t>
            </a:r>
            <a:endParaRPr b="1">
              <a:latin typeface="Calibri"/>
              <a:ea typeface="Calibri"/>
              <a:cs typeface="Calibri"/>
              <a:sym typeface="Calibri"/>
            </a:endParaRPr>
          </a:p>
          <a:p>
            <a:pPr marL="0" lvl="0" indent="0" algn="l" rtl="0">
              <a:spcBef>
                <a:spcPts val="0"/>
              </a:spcBef>
              <a:spcAft>
                <a:spcPts val="0"/>
              </a:spcAft>
              <a:buNone/>
            </a:pPr>
            <a:endParaRPr b="1">
              <a:latin typeface="Calibri"/>
              <a:ea typeface="Calibri"/>
              <a:cs typeface="Calibri"/>
              <a:sym typeface="Calibri"/>
            </a:endParaRPr>
          </a:p>
          <a:p>
            <a:pPr marL="0" lvl="0" indent="0" algn="l" rtl="0">
              <a:spcBef>
                <a:spcPts val="0"/>
              </a:spcBef>
              <a:spcAft>
                <a:spcPts val="0"/>
              </a:spcAft>
              <a:buNone/>
            </a:pPr>
            <a:r>
              <a:rPr lang="es-CO">
                <a:latin typeface="Calibri"/>
                <a:ea typeface="Calibri"/>
                <a:cs typeface="Calibri"/>
                <a:sym typeface="Calibri"/>
              </a:rPr>
              <a:t>Ro-Ro es un acrónimo de Roll-on / roll-off. Es así como se denomina a los buques de carga y descarga, un tipo de barcos que se utilizan para transportar carga mediante un sistema de ruedas que ayudan a subirla a bordo y descargarla, una vez en puerto.</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pic>
        <p:nvPicPr>
          <p:cNvPr id="60" name="Google Shape;60;p2"/>
          <p:cNvPicPr preferRelativeResize="0"/>
          <p:nvPr/>
        </p:nvPicPr>
        <p:blipFill>
          <a:blip r:embed="rId3">
            <a:alphaModFix/>
          </a:blip>
          <a:stretch>
            <a:fillRect/>
          </a:stretch>
        </p:blipFill>
        <p:spPr>
          <a:xfrm>
            <a:off x="4966062" y="1234200"/>
            <a:ext cx="2856719" cy="2301000"/>
          </a:xfrm>
          <a:prstGeom prst="rect">
            <a:avLst/>
          </a:prstGeom>
          <a:noFill/>
          <a:ln>
            <a:noFill/>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g198f64ea0c00eb79_4"/>
          <p:cNvSpPr txBox="1"/>
          <p:nvPr/>
        </p:nvSpPr>
        <p:spPr>
          <a:xfrm>
            <a:off x="2257881" y="997956"/>
            <a:ext cx="5064300" cy="3147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CO" b="1">
                <a:latin typeface="Calibri"/>
                <a:ea typeface="Calibri"/>
                <a:cs typeface="Calibri"/>
                <a:sym typeface="Calibri"/>
              </a:rPr>
              <a:t>TIPOS</a:t>
            </a:r>
            <a:endParaRPr b="1">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r>
              <a:rPr lang="es-CO">
                <a:latin typeface="Calibri"/>
                <a:ea typeface="Calibri"/>
                <a:cs typeface="Calibri"/>
                <a:sym typeface="Calibri"/>
              </a:rPr>
              <a:t>Dentro de la clasificación de los principales tipos de buques ro-ro se encuentran: el Pure Car Carriers (PCC), utilizado exclusivamente para transportar automóviles, y el Pure Truck &amp; Car Carriers (PCTC), usados para transportar camiones a través de los océanos.</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a:latin typeface="Calibri"/>
                <a:ea typeface="Calibri"/>
                <a:cs typeface="Calibri"/>
                <a:sym typeface="Calibri"/>
              </a:rPr>
              <a:t>Buques de carga general</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a:latin typeface="Calibri"/>
                <a:ea typeface="Calibri"/>
                <a:cs typeface="Calibri"/>
                <a:sym typeface="Calibri"/>
              </a:rPr>
              <a:t>Buques portacontenedores</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a:latin typeface="Calibri"/>
                <a:ea typeface="Calibri"/>
                <a:cs typeface="Calibri"/>
                <a:sym typeface="Calibri"/>
              </a:rPr>
              <a:t>Buques Ro-Ro</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a:latin typeface="Calibri"/>
                <a:ea typeface="Calibri"/>
                <a:cs typeface="Calibri"/>
                <a:sym typeface="Calibri"/>
              </a:rPr>
              <a:t>Buques graneleros</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a:latin typeface="Calibri"/>
                <a:ea typeface="Calibri"/>
                <a:cs typeface="Calibri"/>
                <a:sym typeface="Calibri"/>
              </a:rPr>
              <a:t>Buques de carga líquida</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a:latin typeface="Calibri"/>
                <a:ea typeface="Calibri"/>
                <a:cs typeface="Calibri"/>
                <a:sym typeface="Calibri"/>
              </a:rPr>
              <a:t>Buques frigoríficos</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CO">
                <a:latin typeface="Calibri"/>
                <a:ea typeface="Calibri"/>
                <a:cs typeface="Calibri"/>
                <a:sym typeface="Calibri"/>
              </a:rPr>
              <a:t>Buques para mercancías especiales: petróleo, gas, animales</a:t>
            </a:r>
            <a:endParaRPr b="1">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g198f64ea0c00eb79_8"/>
          <p:cNvSpPr txBox="1"/>
          <p:nvPr/>
        </p:nvSpPr>
        <p:spPr>
          <a:xfrm>
            <a:off x="3975050" y="905550"/>
            <a:ext cx="4402200" cy="3201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CO" b="1">
                <a:latin typeface="Calibri"/>
                <a:ea typeface="Calibri"/>
                <a:cs typeface="Calibri"/>
                <a:sym typeface="Calibri"/>
              </a:rPr>
              <a:t>CARACTERÍSTICAS </a:t>
            </a:r>
            <a:endParaRPr b="1">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r>
              <a:rPr lang="es-CO">
                <a:latin typeface="Calibri"/>
                <a:ea typeface="Calibri"/>
                <a:cs typeface="Calibri"/>
                <a:sym typeface="Calibri"/>
              </a:rPr>
              <a:t>Su característica principal es que cuenta con una cubierta inferior dedicada al almacenamiento de vehículos, para dejar libre la cubierta superior y exterior en la que se pueden apilar los contenedores.</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r>
              <a:rPr lang="es-CO">
                <a:latin typeface="Calibri"/>
                <a:ea typeface="Calibri"/>
                <a:cs typeface="Calibri"/>
                <a:sym typeface="Calibri"/>
              </a:rPr>
              <a:t>La capacidad de carga es de 60.000 toneladas y suman el 19% de la flota mundial.</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l" rtl="0">
              <a:spcBef>
                <a:spcPts val="0"/>
              </a:spcBef>
              <a:spcAft>
                <a:spcPts val="0"/>
              </a:spcAft>
              <a:buNone/>
            </a:pPr>
            <a:r>
              <a:rPr lang="es-CO">
                <a:latin typeface="Calibri"/>
                <a:ea typeface="Calibri"/>
                <a:cs typeface="Calibri"/>
                <a:sym typeface="Calibri"/>
              </a:rPr>
              <a:t>Venta de buque de carga (RORO) por $1,800,000.00 con las siguientes especificaciones: DIMENSIONES: Longitud de 76.85mtrs., Plataforma de carga 62mtrs</a:t>
            </a:r>
            <a:endParaRPr>
              <a:latin typeface="Calibri"/>
              <a:ea typeface="Calibri"/>
              <a:cs typeface="Calibri"/>
              <a:sym typeface="Calibri"/>
            </a:endParaRPr>
          </a:p>
        </p:txBody>
      </p:sp>
      <p:pic>
        <p:nvPicPr>
          <p:cNvPr id="71" name="Google Shape;71;g198f64ea0c00eb79_8"/>
          <p:cNvPicPr preferRelativeResize="0"/>
          <p:nvPr/>
        </p:nvPicPr>
        <p:blipFill>
          <a:blip r:embed="rId3">
            <a:alphaModFix/>
          </a:blip>
          <a:stretch>
            <a:fillRect/>
          </a:stretch>
        </p:blipFill>
        <p:spPr>
          <a:xfrm>
            <a:off x="1018883" y="1699556"/>
            <a:ext cx="2821250" cy="2062400"/>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3"/>
          <p:cNvSpPr txBox="1"/>
          <p:nvPr/>
        </p:nvSpPr>
        <p:spPr>
          <a:xfrm>
            <a:off x="3138750" y="931500"/>
            <a:ext cx="3169200" cy="400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Calibri"/>
                <a:ea typeface="Calibri"/>
                <a:cs typeface="Calibri"/>
                <a:sym typeface="Calibri"/>
              </a:rPr>
              <a:t>GRANELEROS O BULK CARRIERS </a:t>
            </a:r>
            <a:endParaRPr sz="1400" b="0" i="0" u="none" strike="noStrike" cap="none">
              <a:solidFill>
                <a:srgbClr val="000000"/>
              </a:solidFill>
              <a:latin typeface="Calibri"/>
              <a:ea typeface="Calibri"/>
              <a:cs typeface="Calibri"/>
              <a:sym typeface="Calibri"/>
            </a:endParaRPr>
          </a:p>
        </p:txBody>
      </p:sp>
      <p:sp>
        <p:nvSpPr>
          <p:cNvPr id="77" name="Google Shape;77;p3"/>
          <p:cNvSpPr txBox="1"/>
          <p:nvPr/>
        </p:nvSpPr>
        <p:spPr>
          <a:xfrm>
            <a:off x="1555850" y="1331700"/>
            <a:ext cx="6605400" cy="831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Calibri"/>
                <a:ea typeface="Calibri"/>
                <a:cs typeface="Calibri"/>
                <a:sym typeface="Calibri"/>
              </a:rPr>
              <a:t>Este tipo de buques se encarga de manipular y transportar carga a granel, tal como granos, minerales y fertilizantes, además tienen la posibilidad de transportar madera, productos derivados del acero, vehículos y maquinaria. </a:t>
            </a:r>
            <a:endParaRPr sz="1400" b="0" i="0" u="none" strike="noStrike" cap="none">
              <a:solidFill>
                <a:srgbClr val="000000"/>
              </a:solidFill>
              <a:latin typeface="Calibri"/>
              <a:ea typeface="Calibri"/>
              <a:cs typeface="Calibri"/>
              <a:sym typeface="Calibri"/>
            </a:endParaRPr>
          </a:p>
        </p:txBody>
      </p:sp>
      <p:pic>
        <p:nvPicPr>
          <p:cNvPr id="78" name="Google Shape;78;p3"/>
          <p:cNvPicPr preferRelativeResize="0"/>
          <p:nvPr/>
        </p:nvPicPr>
        <p:blipFill rotWithShape="1">
          <a:blip r:embed="rId3">
            <a:alphaModFix/>
          </a:blip>
          <a:srcRect/>
          <a:stretch/>
        </p:blipFill>
        <p:spPr>
          <a:xfrm>
            <a:off x="2620375" y="2244875"/>
            <a:ext cx="4230800" cy="2124000"/>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4"/>
          <p:cNvSpPr txBox="1"/>
          <p:nvPr/>
        </p:nvSpPr>
        <p:spPr>
          <a:xfrm>
            <a:off x="1705925" y="1445525"/>
            <a:ext cx="2333700" cy="2986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Calibri"/>
                <a:ea typeface="Calibri"/>
                <a:cs typeface="Calibri"/>
                <a:sym typeface="Calibri"/>
              </a:rPr>
              <a:t>El transporte de estos productos representa el 4% del transporte internacional de sólidos, los bulk carriers son buques versátiles que pueden cumplir varios propósitos de transporte internacional.</a:t>
            </a:r>
            <a:endParaRPr sz="1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Calibri"/>
                <a:ea typeface="Calibri"/>
                <a:cs typeface="Calibri"/>
                <a:sym typeface="Calibri"/>
              </a:rPr>
              <a:t>Cada una de estas bodegas tienen aproximadamente la medida de una cancha de tenis.</a:t>
            </a:r>
            <a:endParaRPr sz="1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pic>
        <p:nvPicPr>
          <p:cNvPr id="84" name="Google Shape;84;p4"/>
          <p:cNvPicPr preferRelativeResize="0"/>
          <p:nvPr/>
        </p:nvPicPr>
        <p:blipFill rotWithShape="1">
          <a:blip r:embed="rId3">
            <a:alphaModFix/>
          </a:blip>
          <a:srcRect/>
          <a:stretch/>
        </p:blipFill>
        <p:spPr>
          <a:xfrm>
            <a:off x="4176225" y="1010525"/>
            <a:ext cx="3794075" cy="3122450"/>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5"/>
          <p:cNvSpPr txBox="1"/>
          <p:nvPr/>
        </p:nvSpPr>
        <p:spPr>
          <a:xfrm>
            <a:off x="3712200" y="982650"/>
            <a:ext cx="1910700" cy="400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Calibri"/>
                <a:ea typeface="Calibri"/>
                <a:cs typeface="Calibri"/>
                <a:sym typeface="Calibri"/>
              </a:rPr>
              <a:t>TIPOS </a:t>
            </a:r>
            <a:endParaRPr sz="1400" b="0" i="0" u="none" strike="noStrike" cap="none">
              <a:solidFill>
                <a:srgbClr val="000000"/>
              </a:solidFill>
              <a:latin typeface="Calibri"/>
              <a:ea typeface="Calibri"/>
              <a:cs typeface="Calibri"/>
              <a:sym typeface="Calibri"/>
            </a:endParaRPr>
          </a:p>
        </p:txBody>
      </p:sp>
      <p:sp>
        <p:nvSpPr>
          <p:cNvPr id="90" name="Google Shape;90;p5"/>
          <p:cNvSpPr txBox="1"/>
          <p:nvPr/>
        </p:nvSpPr>
        <p:spPr>
          <a:xfrm>
            <a:off x="1310150" y="1255600"/>
            <a:ext cx="2320200" cy="2986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Calibri"/>
                <a:ea typeface="Calibri"/>
                <a:cs typeface="Calibri"/>
                <a:sym typeface="Calibri"/>
              </a:rPr>
              <a:t>Buques Capsize: Son los buques de mayor capacidad de carga, con un total de 110.000 t, suma el 9% de la flota mundial, son escasos debido a los puertos especiales para recibirlos, deben tener puertos que se encuentren en aguas profundas, estos buques no pueden atravesar los canales de Panamá y Suez debido a su gran tamaño.</a:t>
            </a:r>
            <a:endParaRPr sz="1400" b="0" i="0" u="none" strike="noStrike" cap="none">
              <a:solidFill>
                <a:srgbClr val="000000"/>
              </a:solidFill>
              <a:latin typeface="Calibri"/>
              <a:ea typeface="Calibri"/>
              <a:cs typeface="Calibri"/>
              <a:sym typeface="Calibri"/>
            </a:endParaRPr>
          </a:p>
        </p:txBody>
      </p:sp>
      <p:pic>
        <p:nvPicPr>
          <p:cNvPr id="91" name="Google Shape;91;p5"/>
          <p:cNvPicPr preferRelativeResize="0"/>
          <p:nvPr/>
        </p:nvPicPr>
        <p:blipFill rotWithShape="1">
          <a:blip r:embed="rId3">
            <a:alphaModFix/>
          </a:blip>
          <a:srcRect/>
          <a:stretch/>
        </p:blipFill>
        <p:spPr>
          <a:xfrm>
            <a:off x="3946475" y="1473951"/>
            <a:ext cx="4425825" cy="2661475"/>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6"/>
          <p:cNvSpPr txBox="1"/>
          <p:nvPr/>
        </p:nvSpPr>
        <p:spPr>
          <a:xfrm>
            <a:off x="1828775" y="1107750"/>
            <a:ext cx="1856100" cy="2770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Calibri"/>
                <a:ea typeface="Calibri"/>
                <a:cs typeface="Calibri"/>
                <a:sym typeface="Calibri"/>
              </a:rPr>
              <a:t>Buques panamax: tienen una capacidad de 60.000 t, mide aproximadamente 294 m de largo, 32.3 m de ancho y 57.91 m de alto, estas medidas le permiten a este tipo de buques atravesar el canal de Panamá, el 25% de estos buques tienen más de 20 años</a:t>
            </a:r>
            <a:endParaRPr sz="1400" b="0" i="0" u="none" strike="noStrike" cap="none">
              <a:solidFill>
                <a:srgbClr val="000000"/>
              </a:solidFill>
              <a:latin typeface="Calibri"/>
              <a:ea typeface="Calibri"/>
              <a:cs typeface="Calibri"/>
              <a:sym typeface="Calibri"/>
            </a:endParaRPr>
          </a:p>
        </p:txBody>
      </p:sp>
      <p:pic>
        <p:nvPicPr>
          <p:cNvPr id="97" name="Google Shape;97;p6"/>
          <p:cNvPicPr preferRelativeResize="0"/>
          <p:nvPr/>
        </p:nvPicPr>
        <p:blipFill rotWithShape="1">
          <a:blip r:embed="rId3">
            <a:alphaModFix/>
          </a:blip>
          <a:srcRect/>
          <a:stretch/>
        </p:blipFill>
        <p:spPr>
          <a:xfrm>
            <a:off x="4285400" y="1107750"/>
            <a:ext cx="3955574" cy="2964199"/>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7"/>
          <p:cNvSpPr txBox="1"/>
          <p:nvPr/>
        </p:nvSpPr>
        <p:spPr>
          <a:xfrm>
            <a:off x="1760550" y="1633975"/>
            <a:ext cx="2156400" cy="2124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s-CO" sz="1400" b="0" i="0" u="none" strike="noStrike" cap="none">
                <a:solidFill>
                  <a:srgbClr val="000000"/>
                </a:solidFill>
                <a:latin typeface="Calibri"/>
                <a:ea typeface="Calibri"/>
                <a:cs typeface="Calibri"/>
                <a:sym typeface="Calibri"/>
              </a:rPr>
              <a:t>Buque handymax: Cuenta con una capacidad de carga de 37.000 t, mide entre 150 y 200 m de largo, es considerado un buque común, ya que sus medidas le permiten atravesar todos los canales y utilizar todos los puertos.</a:t>
            </a:r>
            <a:endParaRPr sz="1400" b="0" i="0" u="none" strike="noStrike" cap="none">
              <a:solidFill>
                <a:srgbClr val="000000"/>
              </a:solidFill>
              <a:latin typeface="Calibri"/>
              <a:ea typeface="Calibri"/>
              <a:cs typeface="Calibri"/>
              <a:sym typeface="Calibri"/>
            </a:endParaRPr>
          </a:p>
        </p:txBody>
      </p:sp>
      <p:pic>
        <p:nvPicPr>
          <p:cNvPr id="103" name="Google Shape;103;p7"/>
          <p:cNvPicPr preferRelativeResize="0"/>
          <p:nvPr/>
        </p:nvPicPr>
        <p:blipFill rotWithShape="1">
          <a:blip r:embed="rId3">
            <a:alphaModFix/>
          </a:blip>
          <a:srcRect/>
          <a:stretch/>
        </p:blipFill>
        <p:spPr>
          <a:xfrm>
            <a:off x="4189850" y="1175975"/>
            <a:ext cx="4134026" cy="3040000"/>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1134</Words>
  <Application>Microsoft Office PowerPoint</Application>
  <PresentationFormat>Presentación en pantalla (16:9)</PresentationFormat>
  <Paragraphs>73</Paragraphs>
  <Slides>20</Slides>
  <Notes>19</Notes>
  <HiddenSlides>0</HiddenSlides>
  <MMClips>1</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20</vt:i4>
      </vt:variant>
    </vt:vector>
  </HeadingPairs>
  <TitlesOfParts>
    <vt:vector size="23" baseType="lpstr">
      <vt:lpstr>Arial</vt:lpstr>
      <vt:lpstr>Calibri</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ESTUDIANTES</cp:lastModifiedBy>
  <cp:revision>2</cp:revision>
  <dcterms:modified xsi:type="dcterms:W3CDTF">2023-05-25T18:28:51Z</dcterms:modified>
</cp:coreProperties>
</file>